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78" r:id="rId4"/>
    <p:sldId id="288" r:id="rId5"/>
    <p:sldId id="289" r:id="rId6"/>
    <p:sldId id="290" r:id="rId7"/>
    <p:sldId id="286" r:id="rId8"/>
    <p:sldId id="291" r:id="rId9"/>
    <p:sldId id="292" r:id="rId10"/>
  </p:sldIdLst>
  <p:sldSz cx="9144000" cy="6858000" type="screen4x3"/>
  <p:notesSz cx="6858000" cy="9144000"/>
  <p:custDataLst>
    <p:tags r:id="rId14"/>
  </p:custDataLst>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44"/>
        <p:guide pos="2888"/>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gs" Target="tags/tag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rPr>
              <a:t>压力表的操作方法及维护注意事项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1989455"/>
            <a:ext cx="5551805" cy="3858260"/>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使用好压力表是每个安全工作者的责任。使用单位要不断提高安全意识、责任意识，真正管理好利用好表的特性，使其发挥出"眼睛"的作用；其次，应积极配合检测检定机构做好压力表表的检定工作，及时降级、报废检定不符合使用要求的表，保证量值准确、性能可靠。</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 在实际生产生活中，压力表存在被忽视或违法使用的问题，给安全带来隐患。则压力表使用注意事项：</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rPr>
              <a:t>操作方法</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sym typeface="+mn-ea"/>
              </a:rPr>
              <a:t>压力表的操作方法及维护注意事项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2207895"/>
            <a:ext cx="5551805" cy="3415030"/>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1、安装配置及拆除要规范。装配时，压力表必须垂直放置，在安装的时候要用扳手旋紧,不要直接去用手拧其外表壳。拆除时关闭压力表根部截止阀，打开放空阀放掉余压，待压力表指针归零或确认放掉余压后，用手抓住压力表接头将压力表拆下。将拆下的压力表放好，用螺丝刀清理压力表接头内的污物，再用细纱布擦净。</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rPr>
              <a:t>操作方法</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sym typeface="+mn-ea"/>
              </a:rPr>
              <a:t>压力表的操作方法及维护注意事项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2207895"/>
            <a:ext cx="5551805" cy="3193415"/>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2、在使用压力表的时候,要注意将其振幅控制在一毫米以下。</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3、仪表在使用的时候,要注意外界的温度,要将外界环境温度控制在-25到55度。</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4、压力表使用中要定期的进行检查，检查的周期是至少每三个月检查一次，在检查中如果发现了任何故障都应该及时的修理。</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rPr>
              <a:t>操作方法</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sym typeface="+mn-ea"/>
              </a:rPr>
              <a:t>压力表的操作方法及维护注意事项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2207895"/>
            <a:ext cx="5551805" cy="2750185"/>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5、检测检定工作要落实。压力表一般检定周期为半年。强制检定是保障压力表技术性能可靠、量值传递准确、有效保证安全生产的法律措施。</a:t>
            </a:r>
            <a:endParaRPr sz="2400">
              <a:solidFill>
                <a:schemeClr val="tx1"/>
              </a:solidFill>
              <a:effectLst>
                <a:outerShdw blurRad="38100" dist="19050" dir="2700000" algn="tl" rotWithShape="0">
                  <a:schemeClr val="dk1">
                    <a:lumMod val="50000"/>
                    <a:alpha val="40000"/>
                  </a:schemeClr>
                </a:outerShdw>
              </a:effectLst>
            </a:endParaRPr>
          </a:p>
          <a:p>
            <a:pPr algn="just"/>
            <a:r>
              <a:rPr sz="2400">
                <a:solidFill>
                  <a:schemeClr val="tx1"/>
                </a:solidFill>
                <a:effectLst>
                  <a:outerShdw blurRad="38100" dist="19050" dir="2700000" algn="tl" rotWithShape="0">
                    <a:schemeClr val="dk1">
                      <a:lumMod val="50000"/>
                      <a:alpha val="40000"/>
                    </a:schemeClr>
                  </a:outerShdw>
                </a:effectLst>
              </a:rPr>
              <a:t>6、压力表使用也是有一定的范围，这个范围应该控制在压力表最大值的三分之一到三分之二之间的范围内。</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rPr>
              <a:t>操作方法</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59240" cy="613410"/>
          </a:xfrm>
        </p:spPr>
        <p:txBody>
          <a:bodyPr/>
          <a:p>
            <a:r>
              <a:rPr lang="zh-CN" altLang="en-US" sz="3200">
                <a:solidFill>
                  <a:schemeClr val="bg1"/>
                </a:solidFill>
                <a:sym typeface="+mn-ea"/>
              </a:rPr>
              <a:t>压力表的操作方法及维护注意事项</a:t>
            </a:r>
            <a:endParaRPr lang="zh-CN" altLang="en-US" sz="3200">
              <a:solidFill>
                <a:schemeClr val="bg1"/>
              </a:solidFill>
            </a:endParaRPr>
          </a:p>
        </p:txBody>
      </p:sp>
      <p:sp>
        <p:nvSpPr>
          <p:cNvPr id="9" name="副标题 8"/>
          <p:cNvSpPr>
            <a:spLocks noGrp="1"/>
          </p:cNvSpPr>
          <p:nvPr>
            <p:ph type="subTitle" idx="1"/>
          </p:nvPr>
        </p:nvSpPr>
        <p:spPr>
          <a:xfrm>
            <a:off x="2700020" y="2207895"/>
            <a:ext cx="5551805" cy="1938020"/>
          </a:xfrm>
          <a:effectLst/>
        </p:spPr>
        <p:txBody>
          <a:bodyPr>
            <a:spAutoFit/>
          </a:bodyPr>
          <a:p>
            <a:pPr algn="just"/>
            <a:r>
              <a:rPr sz="2400">
                <a:solidFill>
                  <a:schemeClr val="tx1"/>
                </a:solidFill>
                <a:effectLst>
                  <a:outerShdw blurRad="38100" dist="19050" dir="2700000" algn="tl" rotWithShape="0">
                    <a:schemeClr val="dk1">
                      <a:lumMod val="50000"/>
                      <a:alpha val="40000"/>
                    </a:schemeClr>
                  </a:outerShdw>
                </a:effectLst>
              </a:rPr>
              <a:t>7、日常使用维护要重视。使用时不定期进行检查、清洗。在无使用情况下记录压力表针不归零位或波动严重、防爆孔保护膜脱落、表盘腐蚀或玻璃破碎、表盘不清扫等现象。</a:t>
            </a:r>
            <a:endParaRPr sz="2400">
              <a:solidFill>
                <a:schemeClr val="tx1"/>
              </a:solidFill>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360" y="2748915"/>
            <a:ext cx="355600" cy="2306955"/>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rPr>
              <a:t>操作方法</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48445" cy="613410"/>
          </a:xfrm>
        </p:spPr>
        <p:txBody>
          <a:bodyPr/>
          <a:p>
            <a:r>
              <a:rPr lang="zh-CN" altLang="en-US" sz="3200">
                <a:solidFill>
                  <a:schemeClr val="bg1"/>
                </a:solidFill>
                <a:sym typeface="+mn-ea"/>
              </a:rPr>
              <a:t>压力表的操作方法及维护注意事项</a:t>
            </a:r>
            <a:endParaRPr lang="zh-CN" altLang="en-US" sz="3200">
              <a:solidFill>
                <a:schemeClr val="bg1"/>
              </a:solidFill>
              <a:sym typeface="+mn-ea"/>
            </a:endParaRPr>
          </a:p>
        </p:txBody>
      </p:sp>
      <p:sp>
        <p:nvSpPr>
          <p:cNvPr id="9" name="副标题 8"/>
          <p:cNvSpPr>
            <a:spLocks noGrp="1"/>
          </p:cNvSpPr>
          <p:nvPr>
            <p:ph type="subTitle" idx="1"/>
          </p:nvPr>
        </p:nvSpPr>
        <p:spPr>
          <a:xfrm>
            <a:off x="2700020" y="2707005"/>
            <a:ext cx="5551805" cy="1938020"/>
          </a:xfrm>
          <a:effectLst/>
        </p:spPr>
        <p:txBody>
          <a:bodyPr>
            <a:spAutoFit/>
          </a:bodyPr>
          <a:p>
            <a:pPr algn="just"/>
            <a:r>
              <a:rPr sz="2400">
                <a:effectLst>
                  <a:outerShdw blurRad="38100" dist="19050" dir="2700000" algn="tl" rotWithShape="0">
                    <a:schemeClr val="dk1">
                      <a:lumMod val="50000"/>
                      <a:alpha val="40000"/>
                    </a:schemeClr>
                  </a:outerShdw>
                </a:effectLst>
              </a:rPr>
              <a:t>为了使压力表能够准确显示检测点实际压力值，确保压力表各部件完好，相关附件齐全，在有效使用期限内能够正常工作，需要对压力表进行日常维护，维护的要求如下：</a:t>
            </a:r>
            <a:endParaRPr sz="2400">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995" y="2132965"/>
            <a:ext cx="355600" cy="3415030"/>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rPr>
              <a:t>维护注意事项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48445" cy="613410"/>
          </a:xfrm>
        </p:spPr>
        <p:txBody>
          <a:bodyPr/>
          <a:p>
            <a:r>
              <a:rPr lang="zh-CN" altLang="en-US" sz="3200">
                <a:solidFill>
                  <a:schemeClr val="bg1"/>
                </a:solidFill>
                <a:sym typeface="+mn-ea"/>
              </a:rPr>
              <a:t>压力表的操作方法及维护注意事项</a:t>
            </a:r>
            <a:endParaRPr lang="zh-CN" altLang="en-US" sz="3200">
              <a:solidFill>
                <a:schemeClr val="bg1"/>
              </a:solidFill>
              <a:sym typeface="+mn-ea"/>
            </a:endParaRPr>
          </a:p>
        </p:txBody>
      </p:sp>
      <p:sp>
        <p:nvSpPr>
          <p:cNvPr id="9" name="副标题 8"/>
          <p:cNvSpPr>
            <a:spLocks noGrp="1"/>
          </p:cNvSpPr>
          <p:nvPr>
            <p:ph type="subTitle" idx="1"/>
          </p:nvPr>
        </p:nvSpPr>
        <p:spPr>
          <a:xfrm>
            <a:off x="2700020" y="1845945"/>
            <a:ext cx="5551805" cy="4079240"/>
          </a:xfrm>
          <a:effectLst/>
        </p:spPr>
        <p:txBody>
          <a:bodyPr>
            <a:spAutoFit/>
          </a:bodyPr>
          <a:p>
            <a:pPr algn="just"/>
            <a:r>
              <a:rPr sz="2400">
                <a:effectLst>
                  <a:outerShdw blurRad="38100" dist="19050" dir="2700000" algn="tl" rotWithShape="0">
                    <a:schemeClr val="dk1">
                      <a:lumMod val="50000"/>
                      <a:alpha val="40000"/>
                    </a:schemeClr>
                  </a:outerShdw>
                </a:effectLst>
              </a:rPr>
              <a:t>1、检查压力表零部件完整紧固件不得松动密封无泄漏。</a:t>
            </a:r>
            <a:endParaRPr sz="2400">
              <a:effectLst>
                <a:outerShdw blurRad="38100" dist="19050" dir="2700000" algn="tl" rotWithShape="0">
                  <a:schemeClr val="dk1">
                    <a:lumMod val="50000"/>
                    <a:alpha val="40000"/>
                  </a:schemeClr>
                </a:outerShdw>
              </a:effectLst>
            </a:endParaRPr>
          </a:p>
          <a:p>
            <a:pPr algn="just"/>
            <a:r>
              <a:rPr sz="2400">
                <a:effectLst>
                  <a:outerShdw blurRad="38100" dist="19050" dir="2700000" algn="tl" rotWithShape="0">
                    <a:schemeClr val="dk1">
                      <a:lumMod val="50000"/>
                      <a:alpha val="40000"/>
                    </a:schemeClr>
                  </a:outerShdw>
                </a:effectLst>
              </a:rPr>
              <a:t>2、压力表表针活动是否自如，是否与表盘发生摩擦。</a:t>
            </a:r>
            <a:endParaRPr sz="2400">
              <a:effectLst>
                <a:outerShdw blurRad="38100" dist="19050" dir="2700000" algn="tl" rotWithShape="0">
                  <a:schemeClr val="dk1">
                    <a:lumMod val="50000"/>
                    <a:alpha val="40000"/>
                  </a:schemeClr>
                </a:outerShdw>
              </a:effectLst>
            </a:endParaRPr>
          </a:p>
          <a:p>
            <a:pPr algn="just"/>
            <a:r>
              <a:rPr sz="2400">
                <a:effectLst>
                  <a:outerShdw blurRad="38100" dist="19050" dir="2700000" algn="tl" rotWithShape="0">
                    <a:schemeClr val="dk1">
                      <a:lumMod val="50000"/>
                      <a:alpha val="40000"/>
                    </a:schemeClr>
                  </a:outerShdw>
                </a:effectLst>
              </a:rPr>
              <a:t>3、检查压力指示平稳，符合使用要求，刻度清晰外观整洁。</a:t>
            </a:r>
            <a:endParaRPr sz="2400">
              <a:effectLst>
                <a:outerShdw blurRad="38100" dist="19050" dir="2700000" algn="tl" rotWithShape="0">
                  <a:schemeClr val="dk1">
                    <a:lumMod val="50000"/>
                    <a:alpha val="40000"/>
                  </a:schemeClr>
                </a:outerShdw>
              </a:effectLst>
            </a:endParaRPr>
          </a:p>
          <a:p>
            <a:pPr algn="just"/>
            <a:r>
              <a:rPr sz="2400">
                <a:effectLst>
                  <a:outerShdw blurRad="38100" dist="19050" dir="2700000" algn="tl" rotWithShape="0">
                    <a:schemeClr val="dk1">
                      <a:lumMod val="50000"/>
                      <a:alpha val="40000"/>
                    </a:schemeClr>
                  </a:outerShdw>
                </a:effectLst>
              </a:rPr>
              <a:t>4、检查压力表安是否装置垂直紧固，振动是否严重，上下限标识明确。</a:t>
            </a:r>
            <a:endParaRPr sz="2400">
              <a:effectLst>
                <a:outerShdw blurRad="38100" dist="19050" dir="2700000" algn="tl" rotWithShape="0">
                  <a:schemeClr val="dk1">
                    <a:lumMod val="50000"/>
                    <a:alpha val="40000"/>
                  </a:schemeClr>
                </a:outerShdw>
              </a:effectLst>
            </a:endParaRPr>
          </a:p>
          <a:p>
            <a:pPr algn="just"/>
            <a:r>
              <a:rPr sz="2400">
                <a:effectLst>
                  <a:outerShdw blurRad="38100" dist="19050" dir="2700000" algn="tl" rotWithShape="0">
                    <a:schemeClr val="dk1">
                      <a:lumMod val="50000"/>
                      <a:alpha val="40000"/>
                    </a:schemeClr>
                  </a:outerShdw>
                </a:effectLst>
                <a:sym typeface="+mn-ea"/>
              </a:rPr>
              <a:t>5、检查压力表合格证是否完好，是否超出校验周期。</a:t>
            </a:r>
            <a:endParaRPr sz="2400">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995" y="2132965"/>
            <a:ext cx="355600" cy="3415030"/>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rPr>
              <a:t>维护注意事项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1">
            <a:alphaModFix amt="90000"/>
          </a:blip>
          <a:stretch>
            <a:fillRect/>
          </a:stretch>
        </a:blipFill>
        <a:effectLst/>
      </p:bgPr>
    </p:bg>
    <p:spTree>
      <p:nvGrpSpPr>
        <p:cNvPr id="1" name=""/>
        <p:cNvGrpSpPr/>
        <p:nvPr/>
      </p:nvGrpSpPr>
      <p:grpSpPr/>
      <p:sp>
        <p:nvSpPr>
          <p:cNvPr id="6" name="矩形 5"/>
          <p:cNvSpPr/>
          <p:nvPr/>
        </p:nvSpPr>
        <p:spPr>
          <a:xfrm>
            <a:off x="0" y="1089025"/>
            <a:ext cx="1644650" cy="5779135"/>
          </a:xfrm>
          <a:prstGeom prst="rect">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a:off x="10795" y="478790"/>
            <a:ext cx="9147810" cy="610235"/>
          </a:xfrm>
          <a:prstGeom prst="rect">
            <a:avLst/>
          </a:prstGeom>
          <a:solidFill>
            <a:schemeClr val="bg1">
              <a:alpha val="20000"/>
            </a:schemeClr>
          </a:solidFill>
          <a:ln>
            <a:noFill/>
            <a:round/>
          </a:ln>
          <a:effectLst>
            <a:glow rad="127000">
              <a:schemeClr val="accent1">
                <a:alpha val="8000"/>
              </a:schemeClr>
            </a:glow>
          </a:effectLst>
        </p:spPr>
        <p:style>
          <a:lnRef idx="1">
            <a:schemeClr val="accent3"/>
          </a:lnRef>
          <a:fillRef idx="3">
            <a:schemeClr val="accent3"/>
          </a:fillRef>
          <a:effectRef idx="2">
            <a:schemeClr val="accent3"/>
          </a:effectRef>
          <a:fontRef idx="minor">
            <a:schemeClr val="lt1"/>
          </a:fontRef>
        </p:style>
        <p:txBody>
          <a:bodyPr rtlCol="0" anchor="ctr"/>
          <a:p>
            <a:pPr algn="ctr"/>
            <a:endParaRPr lang="zh-CN" altLang="en-US">
              <a:solidFill>
                <a:schemeClr val="lt1"/>
              </a:solidFill>
            </a:endParaRPr>
          </a:p>
        </p:txBody>
      </p:sp>
      <p:sp>
        <p:nvSpPr>
          <p:cNvPr id="4" name="矩形 3"/>
          <p:cNvSpPr/>
          <p:nvPr/>
        </p:nvSpPr>
        <p:spPr>
          <a:xfrm>
            <a:off x="2339975" y="1628775"/>
            <a:ext cx="6135370" cy="4547870"/>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1" name="矩形 20"/>
          <p:cNvSpPr/>
          <p:nvPr/>
        </p:nvSpPr>
        <p:spPr>
          <a:xfrm>
            <a:off x="2339975" y="1628775"/>
            <a:ext cx="6135370" cy="4547870"/>
          </a:xfrm>
          <a:prstGeom prst="rect">
            <a:avLst/>
          </a:prstGeom>
          <a:gradFill>
            <a:gsLst>
              <a:gs pos="0">
                <a:schemeClr val="accent1">
                  <a:lumMod val="75000"/>
                </a:schemeClr>
              </a:gs>
              <a:gs pos="19000">
                <a:srgbClr val="80BDE9">
                  <a:alpha val="0"/>
                </a:srgbClr>
              </a:gs>
              <a:gs pos="100000">
                <a:schemeClr val="bg1">
                  <a:alpha val="0"/>
                </a:schemeClr>
              </a:gs>
            </a:gsLst>
            <a:lin ang="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标题 7"/>
          <p:cNvSpPr>
            <a:spLocks noGrp="1"/>
          </p:cNvSpPr>
          <p:nvPr>
            <p:ph type="ctrTitle"/>
          </p:nvPr>
        </p:nvSpPr>
        <p:spPr>
          <a:xfrm>
            <a:off x="0" y="453390"/>
            <a:ext cx="9148445" cy="613410"/>
          </a:xfrm>
        </p:spPr>
        <p:txBody>
          <a:bodyPr/>
          <a:p>
            <a:r>
              <a:rPr lang="zh-CN" altLang="en-US" sz="3200">
                <a:solidFill>
                  <a:schemeClr val="bg1"/>
                </a:solidFill>
                <a:sym typeface="+mn-ea"/>
              </a:rPr>
              <a:t>压力表的操作方法及维护注意事项</a:t>
            </a:r>
            <a:endParaRPr lang="zh-CN" altLang="en-US" sz="3200">
              <a:solidFill>
                <a:schemeClr val="bg1"/>
              </a:solidFill>
              <a:sym typeface="+mn-ea"/>
            </a:endParaRPr>
          </a:p>
        </p:txBody>
      </p:sp>
      <p:sp>
        <p:nvSpPr>
          <p:cNvPr id="9" name="副标题 8"/>
          <p:cNvSpPr>
            <a:spLocks noGrp="1"/>
          </p:cNvSpPr>
          <p:nvPr>
            <p:ph type="subTitle" idx="1"/>
          </p:nvPr>
        </p:nvSpPr>
        <p:spPr>
          <a:xfrm>
            <a:off x="2700020" y="2204720"/>
            <a:ext cx="5551805" cy="3562985"/>
          </a:xfrm>
          <a:effectLst/>
        </p:spPr>
        <p:txBody>
          <a:bodyPr>
            <a:spAutoFit/>
          </a:bodyPr>
          <a:p>
            <a:pPr algn="just"/>
            <a:r>
              <a:rPr sz="2400">
                <a:effectLst>
                  <a:outerShdw blurRad="38100" dist="19050" dir="2700000" algn="tl" rotWithShape="0">
                    <a:schemeClr val="dk1">
                      <a:lumMod val="50000"/>
                      <a:alpha val="40000"/>
                    </a:schemeClr>
                  </a:outerShdw>
                </a:effectLst>
              </a:rPr>
              <a:t>6、发现问题应及时处理，并做好巡检记录及压力表更换记录。</a:t>
            </a:r>
            <a:endParaRPr sz="2400">
              <a:effectLst>
                <a:outerShdw blurRad="38100" dist="19050" dir="2700000" algn="tl" rotWithShape="0">
                  <a:schemeClr val="dk1">
                    <a:lumMod val="50000"/>
                    <a:alpha val="40000"/>
                  </a:schemeClr>
                </a:outerShdw>
              </a:effectLst>
            </a:endParaRPr>
          </a:p>
          <a:p>
            <a:pPr algn="just"/>
            <a:r>
              <a:rPr sz="2400">
                <a:effectLst>
                  <a:outerShdw blurRad="38100" dist="19050" dir="2700000" algn="tl" rotWithShape="0">
                    <a:schemeClr val="dk1">
                      <a:lumMod val="50000"/>
                      <a:alpha val="40000"/>
                    </a:schemeClr>
                  </a:outerShdw>
                </a:effectLst>
              </a:rPr>
              <a:t>7、压力表必须做到一表一卡一定位，不得使用无校验表卡的压力表，不得随意挪移压力表的使用位置，如需必须挪移使用位置应及时到车间档案员处将档案进行更改。</a:t>
            </a:r>
            <a:endParaRPr sz="2400">
              <a:effectLst>
                <a:outerShdw blurRad="38100" dist="19050" dir="2700000" algn="tl" rotWithShape="0">
                  <a:schemeClr val="dk1">
                    <a:lumMod val="50000"/>
                    <a:alpha val="40000"/>
                  </a:schemeClr>
                </a:outerShdw>
              </a:effectLst>
            </a:endParaRPr>
          </a:p>
          <a:p>
            <a:pPr algn="just"/>
            <a:r>
              <a:rPr sz="2400">
                <a:effectLst>
                  <a:outerShdw blurRad="38100" dist="19050" dir="2700000" algn="tl" rotWithShape="0">
                    <a:schemeClr val="dk1">
                      <a:lumMod val="50000"/>
                      <a:alpha val="40000"/>
                    </a:schemeClr>
                  </a:outerShdw>
                </a:effectLst>
              </a:rPr>
              <a:t>8、压力表合格证上粘贴书写的校验日期确认日期必须与校验表卡的日期一致。</a:t>
            </a:r>
            <a:endParaRPr sz="2400">
              <a:effectLst>
                <a:outerShdw blurRad="38100" dist="19050" dir="2700000" algn="tl" rotWithShape="0">
                  <a:schemeClr val="dk1">
                    <a:lumMod val="50000"/>
                    <a:alpha val="40000"/>
                  </a:schemeClr>
                </a:outerShdw>
              </a:effectLst>
            </a:endParaRPr>
          </a:p>
        </p:txBody>
      </p:sp>
      <p:cxnSp>
        <p:nvCxnSpPr>
          <p:cNvPr id="5" name="直接连接符 4"/>
          <p:cNvCxnSpPr/>
          <p:nvPr/>
        </p:nvCxnSpPr>
        <p:spPr>
          <a:xfrm>
            <a:off x="20320" y="1089025"/>
            <a:ext cx="912876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467995" y="2132965"/>
            <a:ext cx="355600" cy="3415030"/>
          </a:xfrm>
          <a:prstGeom prst="rect">
            <a:avLst/>
          </a:prstGeom>
          <a:noFill/>
          <a:effectLst>
            <a:glow rad="101600">
              <a:schemeClr val="accent2">
                <a:satMod val="175000"/>
                <a:alpha val="40000"/>
              </a:schemeClr>
            </a:glow>
          </a:effectLst>
        </p:spPr>
        <p:txBody>
          <a:bodyPr wrap="square" rtlCol="0">
            <a:spAutoFit/>
          </a:bodyPr>
          <a:p>
            <a:r>
              <a:rPr lang="zh-CN" altLang="en-US" sz="3600">
                <a:gradFill>
                  <a:gsLst>
                    <a:gs pos="0">
                      <a:srgbClr val="007BD3"/>
                    </a:gs>
                    <a:gs pos="100000">
                      <a:srgbClr val="034373"/>
                    </a:gs>
                  </a:gsLst>
                  <a:lin scaled="0"/>
                </a:gradFill>
                <a:effectLst>
                  <a:glow rad="63500">
                    <a:schemeClr val="accent1">
                      <a:satMod val="175000"/>
                      <a:alpha val="40000"/>
                    </a:schemeClr>
                  </a:glow>
                </a:effectLst>
              </a:rPr>
              <a:t>维护注意事项</a:t>
            </a:r>
            <a:endParaRPr lang="zh-CN" altLang="en-US" sz="3600">
              <a:gradFill>
                <a:gsLst>
                  <a:gs pos="0">
                    <a:srgbClr val="007BD3"/>
                  </a:gs>
                  <a:gs pos="100000">
                    <a:srgbClr val="034373"/>
                  </a:gs>
                </a:gsLst>
                <a:lin scaled="0"/>
              </a:gradFill>
              <a:effectLst>
                <a:glow rad="63500">
                  <a:schemeClr val="accent1">
                    <a:satMod val="175000"/>
                    <a:alpha val="40000"/>
                  </a:schemeClr>
                </a:glow>
              </a:effectLst>
            </a:endParaRPr>
          </a:p>
        </p:txBody>
      </p:sp>
    </p:spTree>
  </p:cSld>
  <p:clrMapOvr>
    <a:masterClrMapping/>
  </p:clrMapOvr>
</p:sld>
</file>

<file path=ppt/tags/tag1.xml><?xml version="1.0" encoding="utf-8"?>
<p:tagLst xmlns:p="http://schemas.openxmlformats.org/presentationml/2006/main">
  <p:tag name="COMMONDATA" val="eyJoZGlkIjoiMWQ5Yjk3N2NjNTkxYTEyYTQ0ZDE4YjM5NDY4MzJkNGQifQ=="/>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1123</Words>
  <Application>WPS 演示</Application>
  <PresentationFormat/>
  <Paragraphs>58</Paragraphs>
  <Slides>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8</vt:i4>
      </vt:variant>
    </vt:vector>
  </HeadingPairs>
  <TitlesOfParts>
    <vt:vector size="15" baseType="lpstr">
      <vt:lpstr>Arial</vt:lpstr>
      <vt:lpstr>宋体</vt:lpstr>
      <vt:lpstr>Wingdings</vt:lpstr>
      <vt:lpstr>微软雅黑</vt:lpstr>
      <vt:lpstr>Arial Unicode MS</vt:lpstr>
      <vt:lpstr>Calibri</vt:lpstr>
      <vt:lpstr>默认设计模板</vt:lpstr>
      <vt:lpstr>酸度计操作方法及维护注意事项</vt:lpstr>
      <vt:lpstr>酸度计操作方法及维护注意事项</vt:lpstr>
      <vt:lpstr>压力表的操作方法及维护注意事项</vt:lpstr>
      <vt:lpstr>压力表的操作方法及维护注意事项</vt:lpstr>
      <vt:lpstr>压力表的操作方法及维护注意事项</vt:lpstr>
      <vt:lpstr>酸度计操作方法及维护注意事项</vt:lpstr>
      <vt:lpstr>压力表的操作方法及维护注意事项</vt:lpstr>
      <vt:lpstr>压力表的操作方法及维护注意事项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欧秦彰</cp:lastModifiedBy>
  <cp:revision>24</cp:revision>
  <dcterms:created xsi:type="dcterms:W3CDTF">2022-05-12T02:02:00Z</dcterms:created>
  <dcterms:modified xsi:type="dcterms:W3CDTF">2022-05-18T06:30:19Z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2052-11.1.0.11691</vt:lpwstr>
  </property>
  <property fmtid="{D5CDD505-2E9C-101B-9397-08002B2CF9AE}" pid="3" name="ICV">
    <vt:lpwstr>3B0E2E84D01547DFAC16AEA23353E69F</vt:lpwstr>
  </property>
</Properties>
</file>